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6" r:id="rId3"/>
    <p:sldId id="258" r:id="rId4"/>
    <p:sldId id="259" r:id="rId5"/>
    <p:sldId id="260" r:id="rId6"/>
    <p:sldId id="261" r:id="rId7"/>
    <p:sldId id="270" r:id="rId8"/>
    <p:sldId id="262" r:id="rId9"/>
    <p:sldId id="271" r:id="rId10"/>
    <p:sldId id="272" r:id="rId11"/>
    <p:sldId id="264" r:id="rId12"/>
    <p:sldId id="273" r:id="rId13"/>
    <p:sldId id="274" r:id="rId14"/>
    <p:sldId id="265" r:id="rId15"/>
    <p:sldId id="266" r:id="rId16"/>
    <p:sldId id="267" r:id="rId17"/>
    <p:sldId id="268" r:id="rId18"/>
    <p:sldId id="269" r:id="rId19"/>
    <p:sldId id="275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2" d="100"/>
          <a:sy n="62" d="100"/>
        </p:scale>
        <p:origin x="-1380" y="-11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A307F-4C4F-4798-B522-7C05E3C5236D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9EFFC-6D69-415E-903F-1A6D7EE04B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8D3D71-A694-4C65-B4DE-E0791C97C87C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88880D-ED42-40E6-806E-6A7A5B6BCD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DCFC78-6EE7-4E0A-947F-6FB918363E7D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2E744F-18BC-4A52-9033-7E43DCEC25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B01C0-5782-42F4-9E9C-9D3F6F3310C9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EAA53-E1B1-4CE5-BDDA-60BC90A1AA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B1A45-1F67-467E-A430-0E92A970ACEB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85B5F4-794F-4D16-A92A-E8C716F96D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485B07-2EC9-4827-A554-121E155DFC45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73D83-5629-4388-9833-6096BA2961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212F20-F75C-4A6C-92EE-39E69DF5B383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61AB61-CBCE-4F7C-9535-F0C108A24B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9A2D8-C930-4B7C-9BDB-13395F4DACE9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49F03F-0078-463D-9671-04E7E51250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798B27-895F-4350-A3FF-FFCA838DB08A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9873C-D67D-446E-A6C6-9E4EF6DB4E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ACE78-1A5E-42AA-94A9-78A5AB5A4D33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184FA-3763-47D3-A20F-B50640FAE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80778-FAF6-43C8-AD04-C79758388641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56A86-FD1E-4FE8-95CF-3CAACF504E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E4CA735-CE43-408F-AAFD-6D3CC2E40F0D}" type="datetimeFigureOut">
              <a:rPr lang="en-US"/>
              <a:pPr>
                <a:defRPr/>
              </a:pPr>
              <a:t>1/14/2015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0098197-A303-4782-A74B-CE68AD26A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4875" y="774341"/>
            <a:ext cx="7239000" cy="443269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Опросник</a:t>
            </a:r>
            <a:r>
              <a:rPr lang="ru-RU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по </a:t>
            </a:r>
            <a:r>
              <a:rPr lang="ru-RU" sz="6000" b="1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антикоррупционной</a:t>
            </a:r>
            <a:r>
              <a:rPr lang="ru-RU" sz="6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</a:rPr>
              <a:t>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5" name="Диаграмма 1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21505" name="Диаграмма" r:id="rId3" imgW="8058297" imgH="3943344" progId="Excel.Chart.8">
              <p:embed/>
            </p:oleObj>
          </a:graphicData>
        </a:graphic>
      </p:graphicFrame>
      <p:sp>
        <p:nvSpPr>
          <p:cNvPr id="21506" name="Rectangle 1"/>
          <p:cNvSpPr>
            <a:spLocks noChangeArrowheads="1"/>
          </p:cNvSpPr>
          <p:nvPr/>
        </p:nvSpPr>
        <p:spPr bwMode="auto">
          <a:xfrm>
            <a:off x="0" y="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8. Основной целью Национальной стратегии противодействии коррупции РФ является:</a:t>
            </a:r>
            <a:endParaRPr lang="ru-RU"/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в) Искоренение причин и условий, порождающих коррупцию в российском обществе 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29" name="Диаграмма 1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22529" name="Диаграмма" r:id="rId3" imgW="8058297" imgH="3943344" progId="Excel.Chart.8">
              <p:embed/>
            </p:oleObj>
          </a:graphicData>
        </a:graphic>
      </p:graphicFrame>
      <p:sp>
        <p:nvSpPr>
          <p:cNvPr id="22530" name="Rectangle 1"/>
          <p:cNvSpPr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9. Название постоянно действующего органа по противодействию коррупции:</a:t>
            </a:r>
            <a:endParaRPr lang="ru-RU">
              <a:latin typeface="Verdana" pitchFamily="34" charset="0"/>
              <a:cs typeface="Times New Roman" pitchFamily="18" charset="0"/>
            </a:endParaRPr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б) Комиссия;                                                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3" name="Диаграмма 1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23553" name="Диаграмма" r:id="rId3" imgW="8058297" imgH="3943344" progId="Excel.Chart.8">
              <p:embed/>
            </p:oleObj>
          </a:graphicData>
        </a:graphic>
      </p:graphicFrame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10. Когда был принят Федеральный закон №273-ФЗ «О противодействии коррупции»</a:t>
            </a:r>
            <a:endParaRPr lang="ru-RU">
              <a:latin typeface="Verdana" pitchFamily="34" charset="0"/>
              <a:cs typeface="Times New Roman" pitchFamily="18" charset="0"/>
            </a:endParaRPr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б) 25 декабря 2008 года</a:t>
            </a:r>
            <a:r>
              <a:rPr lang="ru-RU" b="1">
                <a:solidFill>
                  <a:srgbClr val="FF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7" name="Диаграмма 1"/>
          <p:cNvGraphicFramePr>
            <a:graphicFrameLocks/>
          </p:cNvGraphicFramePr>
          <p:nvPr/>
        </p:nvGraphicFramePr>
        <p:xfrm>
          <a:off x="609600" y="2590800"/>
          <a:ext cx="8123238" cy="3978275"/>
        </p:xfrm>
        <a:graphic>
          <a:graphicData uri="http://schemas.openxmlformats.org/presentationml/2006/ole">
            <p:oleObj spid="_x0000_s24577" name="Диаграмма" r:id="rId3" imgW="8058297" imgH="3943344" progId="Excel.Chart.8">
              <p:embed/>
            </p:oleObj>
          </a:graphicData>
        </a:graphic>
      </p:graphicFrame>
      <p:sp>
        <p:nvSpPr>
          <p:cNvPr id="24578" name="Rectangle 1"/>
          <p:cNvSpPr>
            <a:spLocks noChangeArrowheads="1"/>
          </p:cNvSpPr>
          <p:nvPr/>
        </p:nvSpPr>
        <p:spPr bwMode="auto">
          <a:xfrm>
            <a:off x="0" y="0"/>
            <a:ext cx="9144000" cy="290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11. Основные принципы противодействия коррупции:</a:t>
            </a:r>
            <a:endParaRPr lang="ru-RU">
              <a:cs typeface="Times New Roman" pitchFamily="18" charset="0"/>
            </a:endParaRPr>
          </a:p>
          <a:p>
            <a:pPr eaLnBrk="0" hangingPunct="0"/>
            <a:r>
              <a:rPr lang="ru-RU" sz="1500">
                <a:latin typeface="Verdana" pitchFamily="34" charset="0"/>
                <a:cs typeface="Times New Roman" pitchFamily="18" charset="0"/>
              </a:rPr>
              <a:t>а) признание, обеспечение и защита основных прав и свобод человека и гражданина;</a:t>
            </a:r>
            <a:endParaRPr lang="ru-RU" sz="1500">
              <a:cs typeface="Times New Roman" pitchFamily="18" charset="0"/>
            </a:endParaRPr>
          </a:p>
          <a:p>
            <a:pPr eaLnBrk="0" hangingPunct="0"/>
            <a:r>
              <a:rPr lang="ru-RU" sz="1500">
                <a:solidFill>
                  <a:srgbClr val="000000"/>
                </a:solidFill>
                <a:latin typeface="Verdana" pitchFamily="34" charset="0"/>
                <a:ea typeface="Times New Roman" pitchFamily="18" charset="0"/>
                <a:cs typeface="Arial" charset="0"/>
              </a:rPr>
              <a:t>б) законность;</a:t>
            </a:r>
            <a:endParaRPr lang="ru-RU" sz="1500">
              <a:cs typeface="Times New Roman" pitchFamily="18" charset="0"/>
            </a:endParaRPr>
          </a:p>
          <a:p>
            <a:pPr eaLnBrk="0" hangingPunct="0"/>
            <a:r>
              <a:rPr lang="ru-RU" sz="15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в) публичность и открытость деятельности государственных органов и органов местного самоуправления;</a:t>
            </a:r>
            <a:endParaRPr lang="ru-RU" sz="1500">
              <a:cs typeface="Times New Roman" pitchFamily="18" charset="0"/>
            </a:endParaRPr>
          </a:p>
          <a:p>
            <a:pPr eaLnBrk="0" hangingPunct="0"/>
            <a:r>
              <a:rPr lang="ru-RU" sz="15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г) неотвратимость ответственности за совершение коррупционных правонарушений;</a:t>
            </a:r>
            <a:endParaRPr lang="ru-RU" sz="1500">
              <a:cs typeface="Times New Roman" pitchFamily="18" charset="0"/>
            </a:endParaRPr>
          </a:p>
          <a:p>
            <a:pPr eaLnBrk="0" hangingPunct="0"/>
            <a:r>
              <a:rPr lang="ru-RU" sz="15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д) комплексное использование политических, организационных, информационно-пропагандистских, социально-экономических, правовых, специальных и иных мер;</a:t>
            </a:r>
            <a:endParaRPr lang="ru-RU" sz="1500">
              <a:cs typeface="Times New Roman" pitchFamily="18" charset="0"/>
            </a:endParaRPr>
          </a:p>
          <a:p>
            <a:pPr eaLnBrk="0" hangingPunct="0"/>
            <a:r>
              <a:rPr lang="ru-RU" sz="15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е) приоритетное применение мер по предупреждению коррупции;</a:t>
            </a:r>
            <a:endParaRPr lang="ru-RU" sz="1500">
              <a:cs typeface="Times New Roman" pitchFamily="18" charset="0"/>
            </a:endParaRPr>
          </a:p>
          <a:p>
            <a:pPr eaLnBrk="0" hangingPunct="0"/>
            <a:r>
              <a:rPr lang="ru-RU" sz="15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ж) сотрудничество государства с институтами гражданского общества, международными организациями и физическими лицами;</a:t>
            </a:r>
            <a:endParaRPr lang="ru-RU" sz="1500">
              <a:cs typeface="Times New Roman" pitchFamily="18" charset="0"/>
            </a:endParaRPr>
          </a:p>
          <a:p>
            <a:pPr eaLnBrk="0" hangingPunct="0"/>
            <a:r>
              <a:rPr lang="ru-RU" sz="1600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з) все вышеперечисленные принципы</a:t>
            </a:r>
            <a:endParaRPr lang="ru-RU" sz="16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1" name="Диаграмма 1"/>
          <p:cNvGraphicFramePr>
            <a:graphicFrameLocks/>
          </p:cNvGraphicFramePr>
          <p:nvPr/>
        </p:nvGraphicFramePr>
        <p:xfrm>
          <a:off x="533400" y="2133600"/>
          <a:ext cx="8123238" cy="3978275"/>
        </p:xfrm>
        <a:graphic>
          <a:graphicData uri="http://schemas.openxmlformats.org/presentationml/2006/ole">
            <p:oleObj spid="_x0000_s25601" name="Диаграмма" r:id="rId3" imgW="8058297" imgH="3943344" progId="Excel.Chart.8">
              <p:embed/>
            </p:oleObj>
          </a:graphicData>
        </a:graphic>
      </p:graphicFrame>
      <p:sp>
        <p:nvSpPr>
          <p:cNvPr id="25602" name="Rectangle 1"/>
          <p:cNvSpPr>
            <a:spLocks noChangeArrowheads="1"/>
          </p:cNvSpPr>
          <p:nvPr/>
        </p:nvSpPr>
        <p:spPr bwMode="auto">
          <a:xfrm>
            <a:off x="0" y="0"/>
            <a:ext cx="914400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12.  Каким образом необходимо проводить антикоррупционную пропаганду и повышать правовую культуру граждан? </a:t>
            </a:r>
            <a:endParaRPr lang="ru-RU"/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б) Проводить просветительскую работу по вопросам противодействия коррупции, формировать в обществе нетерпимость к коррупционному поведению, укреплять доверие к государственным органам и органам местного самоуправления;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5" name="Диаграмма 1"/>
          <p:cNvGraphicFramePr>
            <a:graphicFrameLocks/>
          </p:cNvGraphicFramePr>
          <p:nvPr/>
        </p:nvGraphicFramePr>
        <p:xfrm>
          <a:off x="609600" y="2514600"/>
          <a:ext cx="8123238" cy="3978275"/>
        </p:xfrm>
        <a:graphic>
          <a:graphicData uri="http://schemas.openxmlformats.org/presentationml/2006/ole">
            <p:oleObj spid="_x0000_s26625" name="Диаграмма" r:id="rId3" imgW="8058297" imgH="3943344" progId="Excel.Chart.8">
              <p:embed/>
            </p:oleObj>
          </a:graphicData>
        </a:graphic>
      </p:graphicFrame>
      <p:sp>
        <p:nvSpPr>
          <p:cNvPr id="26626" name="Rectangle 1"/>
          <p:cNvSpPr>
            <a:spLocks noChangeArrowheads="1"/>
          </p:cNvSpPr>
          <p:nvPr/>
        </p:nvSpPr>
        <p:spPr bwMode="auto">
          <a:xfrm>
            <a:off x="0" y="0"/>
            <a:ext cx="9144000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13. Каким образом проводится оформление подарков, полученных от спонсоров?</a:t>
            </a:r>
            <a:endParaRPr lang="ru-RU"/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 а) Подарки, полученные администрацией  школы признаются муниципальной собственностью и передаются по акту в государственный орган, в котором он замещает должность, за исключением случаев, установленных законодательством Российской Федерации;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649" name="Диаграмма 1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27649" name="Диаграмма" r:id="rId3" imgW="8058297" imgH="3943344" progId="Excel.Chart.8">
              <p:embed/>
            </p:oleObj>
          </a:graphicData>
        </a:graphic>
      </p:graphicFrame>
      <p:sp>
        <p:nvSpPr>
          <p:cNvPr id="27650" name="Rectangle 1"/>
          <p:cNvSpPr>
            <a:spLocks noChangeArrowheads="1"/>
          </p:cNvSpPr>
          <p:nvPr/>
        </p:nvSpPr>
        <p:spPr bwMode="auto">
          <a:xfrm>
            <a:off x="0" y="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Tx/>
              <a:buChar char="•"/>
              <a:tabLst>
                <a:tab pos="361950" algn="l"/>
              </a:tabLst>
            </a:pPr>
            <a:r>
              <a:rPr lang="ru-RU" b="1">
                <a:latin typeface="Verdana" pitchFamily="34" charset="0"/>
                <a:cs typeface="Times New Roman" pitchFamily="18" charset="0"/>
              </a:rPr>
              <a:t>Как определяется понятие коррупции?</a:t>
            </a:r>
            <a:endParaRPr lang="ru-RU"/>
          </a:p>
          <a:p>
            <a:pPr eaLnBrk="0" hangingPunct="0">
              <a:tabLst>
                <a:tab pos="361950" algn="l"/>
              </a:tabLst>
            </a:pPr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б) Продажность должностных лиц, государственных чиновников, общественных и политических деятелей, их готовность на бесчестные поступки за деньги и другие формы подкупа;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1"/>
          <p:cNvSpPr>
            <a:spLocks noChangeArrowheads="1"/>
          </p:cNvSpPr>
          <p:nvPr/>
        </p:nvSpPr>
        <p:spPr bwMode="auto">
          <a:xfrm>
            <a:off x="0" y="4763"/>
            <a:ext cx="91440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15. </a:t>
            </a:r>
            <a:r>
              <a:rPr lang="ru-RU" b="1">
                <a:cs typeface="Times New Roman" pitchFamily="18" charset="0"/>
              </a:rPr>
              <a:t>Во избежание коррупционных рисков, что должен  сделать руководитель учреждения</a:t>
            </a:r>
            <a:r>
              <a:rPr lang="ru-RU" b="1">
                <a:latin typeface="Verdana" pitchFamily="34" charset="0"/>
                <a:cs typeface="Times New Roman" pitchFamily="18" charset="0"/>
              </a:rPr>
              <a:t>?</a:t>
            </a:r>
            <a:endParaRPr lang="ru-RU"/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г) </a:t>
            </a:r>
            <a:r>
              <a:rPr lang="ru-RU" b="1">
                <a:solidFill>
                  <a:srgbClr val="FF0000"/>
                </a:solidFill>
                <a:cs typeface="Times New Roman" pitchFamily="18" charset="0"/>
              </a:rPr>
              <a:t>предоставлять учредителю ежегодный отчет</a:t>
            </a:r>
            <a:endParaRPr lang="ru-RU" b="1">
              <a:solidFill>
                <a:srgbClr val="FF0000"/>
              </a:solidFill>
            </a:endParaRPr>
          </a:p>
        </p:txBody>
      </p:sp>
      <p:graphicFrame>
        <p:nvGraphicFramePr>
          <p:cNvPr id="28674" name="Диаграмма 2"/>
          <p:cNvGraphicFramePr>
            <a:graphicFrameLocks/>
          </p:cNvGraphicFramePr>
          <p:nvPr/>
        </p:nvGraphicFramePr>
        <p:xfrm>
          <a:off x="304800" y="1401763"/>
          <a:ext cx="8123238" cy="4373562"/>
        </p:xfrm>
        <a:graphic>
          <a:graphicData uri="http://schemas.openxmlformats.org/presentationml/2006/ole">
            <p:oleObj spid="_x0000_s28674" name="Диаграмма" r:id="rId3" imgW="8058297" imgH="4343242" progId="Excel.Chart.8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97" name="Диаграмма 1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29697" name="Диаграмма" r:id="rId3" imgW="8058297" imgH="3943344" progId="Excel.Chart.8">
              <p:embed/>
            </p:oleObj>
          </a:graphicData>
        </a:graphic>
      </p:graphicFrame>
      <p:sp>
        <p:nvSpPr>
          <p:cNvPr id="29698" name="Rectangle 1"/>
          <p:cNvSpPr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16</a:t>
            </a:r>
            <a:r>
              <a:rPr lang="ru-RU">
                <a:latin typeface="Verdana" pitchFamily="34" charset="0"/>
                <a:cs typeface="Times New Roman" pitchFamily="18" charset="0"/>
              </a:rPr>
              <a:t>. </a:t>
            </a:r>
            <a:r>
              <a:rPr lang="ru-RU" b="1">
                <a:latin typeface="Verdana" pitchFamily="34" charset="0"/>
                <a:cs typeface="Times New Roman" pitchFamily="18" charset="0"/>
              </a:rPr>
              <a:t>Когда был принят Закон Республики Татарстан №34-ЗРТ «О противодействии коррупции в Республике Татарстан»</a:t>
            </a:r>
            <a:endParaRPr lang="ru-RU"/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а) 2006 год;                                                  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21" name="Диаграмма 1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30721" name="Диаграмма" r:id="rId3" imgW="8058297" imgH="3943344" progId="Excel.Chart.8">
              <p:embed/>
            </p:oleObj>
          </a:graphicData>
        </a:graphic>
      </p:graphicFrame>
      <p:sp>
        <p:nvSpPr>
          <p:cNvPr id="30722" name="Rectangle 1"/>
          <p:cNvSpPr>
            <a:spLocks noChangeArrowheads="1"/>
          </p:cNvSpPr>
          <p:nvPr/>
        </p:nvSpPr>
        <p:spPr bwMode="auto">
          <a:xfrm>
            <a:off x="0" y="0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17.  В чем основная опасность коррупции?</a:t>
            </a:r>
            <a:endParaRPr lang="ru-RU"/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б) Становится распространённым фактом жизни, к которому большинство членов общества научились относится как к негативному, но привычному явлению;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1447800"/>
          </a:xfrm>
        </p:spPr>
        <p:txBody>
          <a:bodyPr/>
          <a:lstStyle/>
          <a:p>
            <a:r>
              <a:rPr lang="ru-RU" sz="4000" smtClean="0">
                <a:latin typeface="Arial" charset="0"/>
              </a:rPr>
              <a:t>Антикоррупционное просвещение</a:t>
            </a:r>
            <a:r>
              <a:rPr lang="ru-RU" sz="2400" b="1" smtClean="0">
                <a:latin typeface="Arial" charset="0"/>
              </a:rPr>
              <a:t> </a:t>
            </a:r>
            <a:br>
              <a:rPr lang="ru-RU" sz="2400" b="1" smtClean="0">
                <a:latin typeface="Arial" charset="0"/>
              </a:rPr>
            </a:br>
            <a:endParaRPr lang="ru-RU" sz="2400" b="1" smtClean="0">
              <a:latin typeface="Arial" charset="0"/>
            </a:endParaRPr>
          </a:p>
        </p:txBody>
      </p:sp>
      <p:sp>
        <p:nvSpPr>
          <p:cNvPr id="34818" name="Rectangle 3"/>
          <p:cNvSpPr>
            <a:spLocks noGrp="1"/>
          </p:cNvSpPr>
          <p:nvPr>
            <p:ph type="body" idx="1"/>
          </p:nvPr>
        </p:nvSpPr>
        <p:spPr>
          <a:xfrm>
            <a:off x="457200" y="3124200"/>
            <a:ext cx="8229600" cy="3001963"/>
          </a:xfrm>
        </p:spPr>
        <p:txBody>
          <a:bodyPr/>
          <a:lstStyle/>
          <a:p>
            <a:pPr algn="ctr">
              <a:lnSpc>
                <a:spcPct val="80000"/>
              </a:lnSpc>
              <a:buFont typeface="Arial" charset="0"/>
              <a:buNone/>
            </a:pPr>
            <a:endParaRPr lang="ru-RU" sz="1800" smtClean="0">
              <a:latin typeface="Arial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1800" b="1" smtClean="0">
                <a:latin typeface="Arial" charset="0"/>
              </a:rPr>
              <a:t>Опрос руководителей общеобразовательных учреждений </a:t>
            </a:r>
            <a:br>
              <a:rPr lang="ru-RU" sz="1800" b="1" smtClean="0">
                <a:latin typeface="Arial" charset="0"/>
              </a:rPr>
            </a:br>
            <a:r>
              <a:rPr lang="ru-RU" sz="1800" b="1" smtClean="0">
                <a:latin typeface="Arial" charset="0"/>
              </a:rPr>
              <a:t>Альметьевского муниципального района 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1600" smtClean="0">
                <a:latin typeface="Arial" charset="0"/>
              </a:rPr>
              <a:t>Приняло участие 65 руководителей</a:t>
            </a:r>
          </a:p>
          <a:p>
            <a:pPr algn="ctr">
              <a:lnSpc>
                <a:spcPct val="80000"/>
              </a:lnSpc>
              <a:buFont typeface="Arial" charset="0"/>
              <a:buNone/>
            </a:pPr>
            <a:endParaRPr lang="ru-RU" sz="1600" smtClean="0">
              <a:latin typeface="Arial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</a:pPr>
            <a:endParaRPr lang="ru-RU" sz="2000" smtClean="0">
              <a:latin typeface="Arial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</a:pPr>
            <a:endParaRPr lang="ru-RU" sz="2000" smtClean="0">
              <a:latin typeface="Arial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</a:pPr>
            <a:endParaRPr lang="ru-RU" sz="2000" smtClean="0">
              <a:latin typeface="Arial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</a:pPr>
            <a:endParaRPr lang="ru-RU" sz="2000" smtClean="0">
              <a:latin typeface="Arial" charset="0"/>
            </a:endParaRPr>
          </a:p>
          <a:p>
            <a:pPr algn="ctr">
              <a:lnSpc>
                <a:spcPct val="80000"/>
              </a:lnSpc>
              <a:buFont typeface="Arial" charset="0"/>
              <a:buNone/>
            </a:pPr>
            <a:r>
              <a:rPr lang="ru-RU" sz="2000" smtClean="0">
                <a:latin typeface="Arial" charset="0"/>
              </a:rPr>
              <a:t>2014 год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7" name="Диаграмма 1"/>
          <p:cNvGraphicFramePr>
            <a:graphicFrameLocks/>
          </p:cNvGraphicFramePr>
          <p:nvPr/>
        </p:nvGraphicFramePr>
        <p:xfrm>
          <a:off x="609600" y="1401763"/>
          <a:ext cx="8321675" cy="3978275"/>
        </p:xfrm>
        <a:graphic>
          <a:graphicData uri="http://schemas.openxmlformats.org/presentationml/2006/ole">
            <p:oleObj spid="_x0000_s14337" name="Диаграмма" r:id="rId3" imgW="8124865" imgH="3886268" progId="Excel.Chart.8">
              <p:embed/>
            </p:oleObj>
          </a:graphicData>
        </a:graphic>
      </p:graphicFrame>
      <p:sp>
        <p:nvSpPr>
          <p:cNvPr id="14338" name="TextBox 2"/>
          <p:cNvSpPr txBox="1"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1.Каким моральным принципом руководствуется человек готовый пожертвовать своим интересом в пользу интересов другого?</a:t>
            </a:r>
            <a:endParaRPr lang="ru-RU">
              <a:latin typeface="Calibri" pitchFamily="34" charset="0"/>
            </a:endParaRPr>
          </a:p>
          <a:p>
            <a:r>
              <a:rPr lang="ru-RU" b="1">
                <a:solidFill>
                  <a:srgbClr val="FF0000"/>
                </a:solidFill>
                <a:latin typeface="Calibri" pitchFamily="34" charset="0"/>
              </a:rPr>
              <a:t>б) альтруизм;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1" name="Диаграмма 1"/>
          <p:cNvGraphicFramePr>
            <a:graphicFrameLocks/>
          </p:cNvGraphicFramePr>
          <p:nvPr/>
        </p:nvGraphicFramePr>
        <p:xfrm>
          <a:off x="609600" y="1752600"/>
          <a:ext cx="8123238" cy="3978275"/>
        </p:xfrm>
        <a:graphic>
          <a:graphicData uri="http://schemas.openxmlformats.org/presentationml/2006/ole">
            <p:oleObj spid="_x0000_s15361" name="Диаграмма" r:id="rId3" imgW="8058297" imgH="3943344" progId="Excel.Chart.8">
              <p:embed/>
            </p:oleObj>
          </a:graphicData>
        </a:graphic>
      </p:graphicFrame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152400" y="304800"/>
            <a:ext cx="77009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2.На чём основано манипулятивное воздействие…?</a:t>
            </a:r>
            <a:endParaRPr lang="ru-RU"/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а) скрытом управлении собеседником против его воли;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85" name="Диаграмма 1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16385" name="Диаграмма" r:id="rId3" imgW="8058297" imgH="3943344" progId="Excel.Chart.8">
              <p:embed/>
            </p:oleObj>
          </a:graphicData>
        </a:graphic>
      </p:graphicFrame>
      <p:sp>
        <p:nvSpPr>
          <p:cNvPr id="16386" name="Rectangle 1"/>
          <p:cNvSpPr>
            <a:spLocks noChangeArrowheads="1"/>
          </p:cNvSpPr>
          <p:nvPr/>
        </p:nvSpPr>
        <p:spPr bwMode="auto">
          <a:xfrm>
            <a:off x="0" y="0"/>
            <a:ext cx="6223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3. Основу моральных норм составляют: </a:t>
            </a:r>
            <a:endParaRPr lang="ru-RU">
              <a:latin typeface="Verdana" pitchFamily="34" charset="0"/>
              <a:cs typeface="Times New Roman" pitchFamily="18" charset="0"/>
            </a:endParaRPr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а) моральные ценности;                                   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09" name="Диаграмма 1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17409" name="Диаграмма" r:id="rId3" imgW="8058297" imgH="3943344" progId="Excel.Chart.8">
              <p:embed/>
            </p:oleObj>
          </a:graphicData>
        </a:graphic>
      </p:graphicFrame>
      <p:sp>
        <p:nvSpPr>
          <p:cNvPr id="17410" name="Rectangle 1"/>
          <p:cNvSpPr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4. Мировая практика показывает, что наиболее эффективный способ борьбы с коррупцией: </a:t>
            </a:r>
            <a:endParaRPr lang="ru-RU"/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в) усиление гражданского контроля;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3" name="Диаграмма 1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18433" name="Диаграмма" r:id="rId3" imgW="8058297" imgH="3943344" progId="Excel.Chart.8">
              <p:embed/>
            </p:oleObj>
          </a:graphicData>
        </a:graphic>
      </p:graphicFrame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5. За счет каких средств могут проводить антикоррупционную экспертизу институты гражданского общества и граждане?</a:t>
            </a:r>
            <a:endParaRPr lang="ru-RU"/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а) Собственных средств;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7" name="Диаграмма 2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19457" name="Диаграмма" r:id="rId3" imgW="8058297" imgH="3943344" progId="Excel.Chart.8">
              <p:embed/>
            </p:oleObj>
          </a:graphicData>
        </a:graphic>
      </p:graphicFrame>
      <p:sp>
        <p:nvSpPr>
          <p:cNvPr id="19458" name="Rectangle 1"/>
          <p:cNvSpPr>
            <a:spLocks noChangeArrowheads="1"/>
          </p:cNvSpPr>
          <p:nvPr/>
        </p:nvSpPr>
        <p:spPr bwMode="auto">
          <a:xfrm>
            <a:off x="0" y="0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cs typeface="Times New Roman" pitchFamily="18" charset="0"/>
              </a:rPr>
              <a:t>6. </a:t>
            </a:r>
            <a:r>
              <a:rPr lang="ru-RU" b="1">
                <a:latin typeface="Verdana" pitchFamily="34" charset="0"/>
                <a:cs typeface="Times New Roman" pitchFamily="18" charset="0"/>
              </a:rPr>
              <a:t>Какие позиции коммуникативного поведения должностного лица следует избегать в деловом общении?</a:t>
            </a:r>
            <a:endParaRPr lang="ru-RU"/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а) Конфликтогенное;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481" name="Диаграмма 1"/>
          <p:cNvGraphicFramePr>
            <a:graphicFrameLocks/>
          </p:cNvGraphicFramePr>
          <p:nvPr/>
        </p:nvGraphicFramePr>
        <p:xfrm>
          <a:off x="609600" y="1401763"/>
          <a:ext cx="8123238" cy="3978275"/>
        </p:xfrm>
        <a:graphic>
          <a:graphicData uri="http://schemas.openxmlformats.org/presentationml/2006/ole">
            <p:oleObj spid="_x0000_s20481" name="Диаграмма" r:id="rId3" imgW="8058297" imgH="3943344" progId="Excel.Chart.8">
              <p:embed/>
            </p:oleObj>
          </a:graphicData>
        </a:graphic>
      </p:graphicFrame>
      <p:sp>
        <p:nvSpPr>
          <p:cNvPr id="20482" name="Rectangle 1"/>
          <p:cNvSpPr>
            <a:spLocks noChangeArrowheads="1"/>
          </p:cNvSpPr>
          <p:nvPr/>
        </p:nvSpPr>
        <p:spPr bwMode="auto">
          <a:xfrm>
            <a:off x="0" y="4763"/>
            <a:ext cx="9144000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b="1">
                <a:latin typeface="Verdana" pitchFamily="34" charset="0"/>
                <a:cs typeface="Times New Roman" pitchFamily="18" charset="0"/>
              </a:rPr>
              <a:t>7. Стыд возникает, когда человек что-то должен был, но не смог проконтролировать. Совесть - когда, он должен был и мог проконтролировать, но… </a:t>
            </a:r>
            <a:endParaRPr lang="ru-RU">
              <a:latin typeface="Verdana" pitchFamily="34" charset="0"/>
              <a:cs typeface="Times New Roman" pitchFamily="18" charset="0"/>
            </a:endParaRPr>
          </a:p>
          <a:p>
            <a:pPr eaLnBrk="0" hangingPunct="0"/>
            <a:r>
              <a:rPr lang="ru-RU" b="1">
                <a:solidFill>
                  <a:srgbClr val="FF0000"/>
                </a:solidFill>
                <a:latin typeface="Verdana" pitchFamily="34" charset="0"/>
                <a:cs typeface="Times New Roman" pitchFamily="18" charset="0"/>
              </a:rPr>
              <a:t>а) сознательно не стал этого делать;       </a:t>
            </a:r>
            <a:endParaRPr lang="ru-RU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392</Words>
  <PresentationFormat>Экран (4:3)</PresentationFormat>
  <Paragraphs>51</Paragraphs>
  <Slides>19</Slides>
  <Notes>0</Notes>
  <HiddenSlides>1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Verdana</vt:lpstr>
      <vt:lpstr>Times New Roman</vt:lpstr>
      <vt:lpstr>Office Theme</vt:lpstr>
      <vt:lpstr>Диаграмма</vt:lpstr>
      <vt:lpstr>Слайд 1</vt:lpstr>
      <vt:lpstr>Антикоррупционное просвещение 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Г.М.</cp:lastModifiedBy>
  <cp:revision>12</cp:revision>
  <dcterms:modified xsi:type="dcterms:W3CDTF">2015-01-14T10:29:38Z</dcterms:modified>
</cp:coreProperties>
</file>